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DD42C-7B44-493A-9F4B-8BC45A173885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45413A-A31A-4CE0-9E46-A7845A5733A3}">
      <dgm:prSet phldrT="[Text]"/>
      <dgm:spPr/>
      <dgm:t>
        <a:bodyPr/>
        <a:lstStyle/>
        <a:p>
          <a:r>
            <a:rPr lang="en-US" dirty="0">
              <a:latin typeface="Arial Nova" panose="020B0504020202020204" pitchFamily="34" charset="0"/>
            </a:rPr>
            <a:t>Target Audience</a:t>
          </a:r>
        </a:p>
      </dgm:t>
    </dgm:pt>
    <dgm:pt modelId="{C114B8A6-0FF4-4815-ABF8-0AD3151A6F77}" type="parTrans" cxnId="{A45C046F-24B2-4B65-A58F-08069996A5AD}">
      <dgm:prSet/>
      <dgm:spPr/>
      <dgm:t>
        <a:bodyPr/>
        <a:lstStyle/>
        <a:p>
          <a:endParaRPr lang="en-US"/>
        </a:p>
      </dgm:t>
    </dgm:pt>
    <dgm:pt modelId="{5BB09CB3-51AF-45CD-BC12-DBA30BE1A01D}" type="sibTrans" cxnId="{A45C046F-24B2-4B65-A58F-08069996A5AD}">
      <dgm:prSet/>
      <dgm:spPr/>
      <dgm:t>
        <a:bodyPr/>
        <a:lstStyle/>
        <a:p>
          <a:endParaRPr lang="en-US"/>
        </a:p>
      </dgm:t>
    </dgm:pt>
    <dgm:pt modelId="{9098322F-D240-4B1B-AF96-BBF65245D723}">
      <dgm:prSet phldrT="[Text]" custT="1"/>
      <dgm:spPr/>
      <dgm:t>
        <a:bodyPr/>
        <a:lstStyle/>
        <a:p>
          <a:r>
            <a:rPr lang="en-US" sz="2000" dirty="0">
              <a:latin typeface="Arial Nova" panose="020B0604020202020204" pitchFamily="34" charset="0"/>
            </a:rPr>
            <a:t>Foodies</a:t>
          </a:r>
        </a:p>
      </dgm:t>
    </dgm:pt>
    <dgm:pt modelId="{715850C1-3E8F-4F0B-9170-7FEE1A406ECF}" type="parTrans" cxnId="{8791AF88-766E-4CA6-9899-424BCBD02823}">
      <dgm:prSet/>
      <dgm:spPr/>
      <dgm:t>
        <a:bodyPr/>
        <a:lstStyle/>
        <a:p>
          <a:endParaRPr lang="en-US"/>
        </a:p>
      </dgm:t>
    </dgm:pt>
    <dgm:pt modelId="{7E7A7404-C184-4BE1-ADE4-FCB743E0FE43}" type="sibTrans" cxnId="{8791AF88-766E-4CA6-9899-424BCBD02823}">
      <dgm:prSet/>
      <dgm:spPr/>
      <dgm:t>
        <a:bodyPr/>
        <a:lstStyle/>
        <a:p>
          <a:endParaRPr lang="en-US"/>
        </a:p>
      </dgm:t>
    </dgm:pt>
    <dgm:pt modelId="{C1973402-7023-4810-8577-5FF14CC3E39B}">
      <dgm:prSet phldrT="[Text]" custT="1"/>
      <dgm:spPr/>
      <dgm:t>
        <a:bodyPr/>
        <a:lstStyle/>
        <a:p>
          <a:r>
            <a:rPr lang="en-US" sz="2000" dirty="0">
              <a:latin typeface="Arial Nova" panose="020B0504020202020204" pitchFamily="34" charset="0"/>
            </a:rPr>
            <a:t>Beer Aficionados</a:t>
          </a:r>
        </a:p>
      </dgm:t>
    </dgm:pt>
    <dgm:pt modelId="{976A725E-23E6-41CD-A898-956BC7861350}" type="parTrans" cxnId="{22A5D538-7C83-417F-98AE-2D634CDDE4CC}">
      <dgm:prSet/>
      <dgm:spPr/>
      <dgm:t>
        <a:bodyPr/>
        <a:lstStyle/>
        <a:p>
          <a:endParaRPr lang="en-US"/>
        </a:p>
      </dgm:t>
    </dgm:pt>
    <dgm:pt modelId="{2C76EA78-AD5D-44AA-B6B5-E510B84F42EA}" type="sibTrans" cxnId="{22A5D538-7C83-417F-98AE-2D634CDDE4CC}">
      <dgm:prSet/>
      <dgm:spPr/>
      <dgm:t>
        <a:bodyPr/>
        <a:lstStyle/>
        <a:p>
          <a:endParaRPr lang="en-US"/>
        </a:p>
      </dgm:t>
    </dgm:pt>
    <dgm:pt modelId="{D14DF910-4E69-4A58-BB78-8B3A24B7D346}">
      <dgm:prSet phldrT="[Text]" custT="1"/>
      <dgm:spPr/>
      <dgm:t>
        <a:bodyPr/>
        <a:lstStyle/>
        <a:p>
          <a:r>
            <a:rPr lang="en-US" sz="2000" dirty="0">
              <a:latin typeface="Arial Nova" panose="020B0504020202020204" pitchFamily="34" charset="0"/>
            </a:rPr>
            <a:t>Wanderers</a:t>
          </a:r>
        </a:p>
      </dgm:t>
    </dgm:pt>
    <dgm:pt modelId="{6A2F55D5-96B1-49CE-8EAE-393B1FC5D318}" type="parTrans" cxnId="{6CDEBDA2-C66C-4524-98B7-2FF57BC4A070}">
      <dgm:prSet/>
      <dgm:spPr/>
      <dgm:t>
        <a:bodyPr/>
        <a:lstStyle/>
        <a:p>
          <a:endParaRPr lang="en-US"/>
        </a:p>
      </dgm:t>
    </dgm:pt>
    <dgm:pt modelId="{197F7CD4-5504-4FB0-AC2C-E79A82776A6A}" type="sibTrans" cxnId="{6CDEBDA2-C66C-4524-98B7-2FF57BC4A070}">
      <dgm:prSet/>
      <dgm:spPr/>
      <dgm:t>
        <a:bodyPr/>
        <a:lstStyle/>
        <a:p>
          <a:endParaRPr lang="en-US"/>
        </a:p>
      </dgm:t>
    </dgm:pt>
    <dgm:pt modelId="{FAC01AF7-3FFF-437B-A6D2-5B3DCD2B1DE4}">
      <dgm:prSet phldrT="[Text]" custT="1"/>
      <dgm:spPr/>
      <dgm:t>
        <a:bodyPr/>
        <a:lstStyle/>
        <a:p>
          <a:r>
            <a:rPr lang="en-US" sz="2000" dirty="0">
              <a:latin typeface="Arial Nova" panose="020B0504020202020204" pitchFamily="34" charset="0"/>
            </a:rPr>
            <a:t>Oenophiles</a:t>
          </a:r>
        </a:p>
      </dgm:t>
    </dgm:pt>
    <dgm:pt modelId="{8F217E5E-09A6-45FA-A280-555793A250B5}" type="parTrans" cxnId="{189BC0F4-937E-40A0-910C-EF271683F20B}">
      <dgm:prSet/>
      <dgm:spPr/>
      <dgm:t>
        <a:bodyPr/>
        <a:lstStyle/>
        <a:p>
          <a:endParaRPr lang="en-US"/>
        </a:p>
      </dgm:t>
    </dgm:pt>
    <dgm:pt modelId="{CB80B4FD-69D5-4C74-952F-6A3B9877C2B5}" type="sibTrans" cxnId="{189BC0F4-937E-40A0-910C-EF271683F20B}">
      <dgm:prSet/>
      <dgm:spPr/>
      <dgm:t>
        <a:bodyPr/>
        <a:lstStyle/>
        <a:p>
          <a:endParaRPr lang="en-US"/>
        </a:p>
      </dgm:t>
    </dgm:pt>
    <dgm:pt modelId="{4D276449-BFFD-4265-9136-EA365156C6C6}" type="pres">
      <dgm:prSet presAssocID="{D7BDD42C-7B44-493A-9F4B-8BC45A17388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B68904-B7F6-495D-9D97-614F72D88DF4}" type="pres">
      <dgm:prSet presAssocID="{C045413A-A31A-4CE0-9E46-A7845A5733A3}" presName="centerShape" presStyleLbl="node0" presStyleIdx="0" presStyleCnt="1"/>
      <dgm:spPr/>
    </dgm:pt>
    <dgm:pt modelId="{F7654429-42A0-4E33-A130-CB365D54CE27}" type="pres">
      <dgm:prSet presAssocID="{9098322F-D240-4B1B-AF96-BBF65245D723}" presName="node" presStyleLbl="node1" presStyleIdx="0" presStyleCnt="4" custScaleX="167421">
        <dgm:presLayoutVars>
          <dgm:bulletEnabled val="1"/>
        </dgm:presLayoutVars>
      </dgm:prSet>
      <dgm:spPr/>
    </dgm:pt>
    <dgm:pt modelId="{41F5D1F6-5363-4554-9CA6-37419573118C}" type="pres">
      <dgm:prSet presAssocID="{9098322F-D240-4B1B-AF96-BBF65245D723}" presName="dummy" presStyleCnt="0"/>
      <dgm:spPr/>
    </dgm:pt>
    <dgm:pt modelId="{3708D2F3-CCB0-4A17-9231-D5CC9C198114}" type="pres">
      <dgm:prSet presAssocID="{7E7A7404-C184-4BE1-ADE4-FCB743E0FE43}" presName="sibTrans" presStyleLbl="sibTrans2D1" presStyleIdx="0" presStyleCnt="4"/>
      <dgm:spPr/>
    </dgm:pt>
    <dgm:pt modelId="{F6993AB3-6735-47BA-ACB2-CBF39EE54D4D}" type="pres">
      <dgm:prSet presAssocID="{C1973402-7023-4810-8577-5FF14CC3E39B}" presName="node" presStyleLbl="node1" presStyleIdx="1" presStyleCnt="4" custScaleX="179151" custRadScaleRad="119045" custRadScaleInc="-3989">
        <dgm:presLayoutVars>
          <dgm:bulletEnabled val="1"/>
        </dgm:presLayoutVars>
      </dgm:prSet>
      <dgm:spPr/>
    </dgm:pt>
    <dgm:pt modelId="{E4051FA2-6B20-49E7-99F2-1C6467A3D947}" type="pres">
      <dgm:prSet presAssocID="{C1973402-7023-4810-8577-5FF14CC3E39B}" presName="dummy" presStyleCnt="0"/>
      <dgm:spPr/>
    </dgm:pt>
    <dgm:pt modelId="{3ABB9463-4E98-402A-88EC-BF8B6E0C5603}" type="pres">
      <dgm:prSet presAssocID="{2C76EA78-AD5D-44AA-B6B5-E510B84F42EA}" presName="sibTrans" presStyleLbl="sibTrans2D1" presStyleIdx="1" presStyleCnt="4"/>
      <dgm:spPr/>
    </dgm:pt>
    <dgm:pt modelId="{895D9324-64B4-451D-B3C5-FF8DEE791FC6}" type="pres">
      <dgm:prSet presAssocID="{D14DF910-4E69-4A58-BB78-8B3A24B7D346}" presName="node" presStyleLbl="node1" presStyleIdx="2" presStyleCnt="4" custScaleX="167421">
        <dgm:presLayoutVars>
          <dgm:bulletEnabled val="1"/>
        </dgm:presLayoutVars>
      </dgm:prSet>
      <dgm:spPr/>
    </dgm:pt>
    <dgm:pt modelId="{B993A357-4F41-4FF0-8E52-4D13D61847EB}" type="pres">
      <dgm:prSet presAssocID="{D14DF910-4E69-4A58-BB78-8B3A24B7D346}" presName="dummy" presStyleCnt="0"/>
      <dgm:spPr/>
    </dgm:pt>
    <dgm:pt modelId="{4B920C5C-E1DB-4331-912C-A33F95348D6C}" type="pres">
      <dgm:prSet presAssocID="{197F7CD4-5504-4FB0-AC2C-E79A82776A6A}" presName="sibTrans" presStyleLbl="sibTrans2D1" presStyleIdx="2" presStyleCnt="4"/>
      <dgm:spPr/>
    </dgm:pt>
    <dgm:pt modelId="{0D17EE40-09F3-4A0B-B7B5-374587787542}" type="pres">
      <dgm:prSet presAssocID="{FAC01AF7-3FFF-437B-A6D2-5B3DCD2B1DE4}" presName="node" presStyleLbl="node1" presStyleIdx="3" presStyleCnt="4" custScaleX="167421" custRadScaleRad="123682" custRadScaleInc="-1982">
        <dgm:presLayoutVars>
          <dgm:bulletEnabled val="1"/>
        </dgm:presLayoutVars>
      </dgm:prSet>
      <dgm:spPr/>
    </dgm:pt>
    <dgm:pt modelId="{9ED2E9EC-71FB-435E-929A-2BB9C57FB12C}" type="pres">
      <dgm:prSet presAssocID="{FAC01AF7-3FFF-437B-A6D2-5B3DCD2B1DE4}" presName="dummy" presStyleCnt="0"/>
      <dgm:spPr/>
    </dgm:pt>
    <dgm:pt modelId="{D7C42937-11A8-4A75-8CF5-7BDC41F3CDE2}" type="pres">
      <dgm:prSet presAssocID="{CB80B4FD-69D5-4C74-952F-6A3B9877C2B5}" presName="sibTrans" presStyleLbl="sibTrans2D1" presStyleIdx="3" presStyleCnt="4"/>
      <dgm:spPr/>
    </dgm:pt>
  </dgm:ptLst>
  <dgm:cxnLst>
    <dgm:cxn modelId="{8F9D132F-CAF7-4421-9FE6-5132FD5C226A}" type="presOf" srcId="{9098322F-D240-4B1B-AF96-BBF65245D723}" destId="{F7654429-42A0-4E33-A130-CB365D54CE27}" srcOrd="0" destOrd="0" presId="urn:microsoft.com/office/officeart/2005/8/layout/radial6"/>
    <dgm:cxn modelId="{22A5D538-7C83-417F-98AE-2D634CDDE4CC}" srcId="{C045413A-A31A-4CE0-9E46-A7845A5733A3}" destId="{C1973402-7023-4810-8577-5FF14CC3E39B}" srcOrd="1" destOrd="0" parTransId="{976A725E-23E6-41CD-A898-956BC7861350}" sibTransId="{2C76EA78-AD5D-44AA-B6B5-E510B84F42EA}"/>
    <dgm:cxn modelId="{421BA23E-7BA9-40FA-B41A-29B941D5E778}" type="presOf" srcId="{7E7A7404-C184-4BE1-ADE4-FCB743E0FE43}" destId="{3708D2F3-CCB0-4A17-9231-D5CC9C198114}" srcOrd="0" destOrd="0" presId="urn:microsoft.com/office/officeart/2005/8/layout/radial6"/>
    <dgm:cxn modelId="{BDD8303F-93A7-4018-B8BF-FD0168E99C29}" type="presOf" srcId="{D14DF910-4E69-4A58-BB78-8B3A24B7D346}" destId="{895D9324-64B4-451D-B3C5-FF8DEE791FC6}" srcOrd="0" destOrd="0" presId="urn:microsoft.com/office/officeart/2005/8/layout/radial6"/>
    <dgm:cxn modelId="{A45C046F-24B2-4B65-A58F-08069996A5AD}" srcId="{D7BDD42C-7B44-493A-9F4B-8BC45A173885}" destId="{C045413A-A31A-4CE0-9E46-A7845A5733A3}" srcOrd="0" destOrd="0" parTransId="{C114B8A6-0FF4-4815-ABF8-0AD3151A6F77}" sibTransId="{5BB09CB3-51AF-45CD-BC12-DBA30BE1A01D}"/>
    <dgm:cxn modelId="{629B6B58-9EE2-4405-9459-05333846750F}" type="presOf" srcId="{C045413A-A31A-4CE0-9E46-A7845A5733A3}" destId="{16B68904-B7F6-495D-9D97-614F72D88DF4}" srcOrd="0" destOrd="0" presId="urn:microsoft.com/office/officeart/2005/8/layout/radial6"/>
    <dgm:cxn modelId="{843E757A-3477-40AA-AA3F-8932675D44F4}" type="presOf" srcId="{2C76EA78-AD5D-44AA-B6B5-E510B84F42EA}" destId="{3ABB9463-4E98-402A-88EC-BF8B6E0C5603}" srcOrd="0" destOrd="0" presId="urn:microsoft.com/office/officeart/2005/8/layout/radial6"/>
    <dgm:cxn modelId="{3A26A282-6071-4F46-8CF8-0D762137038C}" type="presOf" srcId="{C1973402-7023-4810-8577-5FF14CC3E39B}" destId="{F6993AB3-6735-47BA-ACB2-CBF39EE54D4D}" srcOrd="0" destOrd="0" presId="urn:microsoft.com/office/officeart/2005/8/layout/radial6"/>
    <dgm:cxn modelId="{8791AF88-766E-4CA6-9899-424BCBD02823}" srcId="{C045413A-A31A-4CE0-9E46-A7845A5733A3}" destId="{9098322F-D240-4B1B-AF96-BBF65245D723}" srcOrd="0" destOrd="0" parTransId="{715850C1-3E8F-4F0B-9170-7FEE1A406ECF}" sibTransId="{7E7A7404-C184-4BE1-ADE4-FCB743E0FE43}"/>
    <dgm:cxn modelId="{5948208C-D04A-4FBA-AC4C-D3CE415FB5C9}" type="presOf" srcId="{FAC01AF7-3FFF-437B-A6D2-5B3DCD2B1DE4}" destId="{0D17EE40-09F3-4A0B-B7B5-374587787542}" srcOrd="0" destOrd="0" presId="urn:microsoft.com/office/officeart/2005/8/layout/radial6"/>
    <dgm:cxn modelId="{0F2E01A1-E560-40D2-9339-01FBE26A3186}" type="presOf" srcId="{D7BDD42C-7B44-493A-9F4B-8BC45A173885}" destId="{4D276449-BFFD-4265-9136-EA365156C6C6}" srcOrd="0" destOrd="0" presId="urn:microsoft.com/office/officeart/2005/8/layout/radial6"/>
    <dgm:cxn modelId="{6CDEBDA2-C66C-4524-98B7-2FF57BC4A070}" srcId="{C045413A-A31A-4CE0-9E46-A7845A5733A3}" destId="{D14DF910-4E69-4A58-BB78-8B3A24B7D346}" srcOrd="2" destOrd="0" parTransId="{6A2F55D5-96B1-49CE-8EAE-393B1FC5D318}" sibTransId="{197F7CD4-5504-4FB0-AC2C-E79A82776A6A}"/>
    <dgm:cxn modelId="{38D6CDBF-A2DC-4A89-A8CD-AF5C3C4E982A}" type="presOf" srcId="{197F7CD4-5504-4FB0-AC2C-E79A82776A6A}" destId="{4B920C5C-E1DB-4331-912C-A33F95348D6C}" srcOrd="0" destOrd="0" presId="urn:microsoft.com/office/officeart/2005/8/layout/radial6"/>
    <dgm:cxn modelId="{4F2765D1-612B-46A2-B760-0216A4ACB446}" type="presOf" srcId="{CB80B4FD-69D5-4C74-952F-6A3B9877C2B5}" destId="{D7C42937-11A8-4A75-8CF5-7BDC41F3CDE2}" srcOrd="0" destOrd="0" presId="urn:microsoft.com/office/officeart/2005/8/layout/radial6"/>
    <dgm:cxn modelId="{189BC0F4-937E-40A0-910C-EF271683F20B}" srcId="{C045413A-A31A-4CE0-9E46-A7845A5733A3}" destId="{FAC01AF7-3FFF-437B-A6D2-5B3DCD2B1DE4}" srcOrd="3" destOrd="0" parTransId="{8F217E5E-09A6-45FA-A280-555793A250B5}" sibTransId="{CB80B4FD-69D5-4C74-952F-6A3B9877C2B5}"/>
    <dgm:cxn modelId="{EB3B0490-FE94-4E9D-8F4E-C7E1F2B97D02}" type="presParOf" srcId="{4D276449-BFFD-4265-9136-EA365156C6C6}" destId="{16B68904-B7F6-495D-9D97-614F72D88DF4}" srcOrd="0" destOrd="0" presId="urn:microsoft.com/office/officeart/2005/8/layout/radial6"/>
    <dgm:cxn modelId="{9F0E9B38-2F3C-4368-973E-7989FA80BFE7}" type="presParOf" srcId="{4D276449-BFFD-4265-9136-EA365156C6C6}" destId="{F7654429-42A0-4E33-A130-CB365D54CE27}" srcOrd="1" destOrd="0" presId="urn:microsoft.com/office/officeart/2005/8/layout/radial6"/>
    <dgm:cxn modelId="{2FEEB4F0-6D3E-4F33-A346-51FAFF059947}" type="presParOf" srcId="{4D276449-BFFD-4265-9136-EA365156C6C6}" destId="{41F5D1F6-5363-4554-9CA6-37419573118C}" srcOrd="2" destOrd="0" presId="urn:microsoft.com/office/officeart/2005/8/layout/radial6"/>
    <dgm:cxn modelId="{727F3F3A-3683-49AD-90E7-211FFCA3B968}" type="presParOf" srcId="{4D276449-BFFD-4265-9136-EA365156C6C6}" destId="{3708D2F3-CCB0-4A17-9231-D5CC9C198114}" srcOrd="3" destOrd="0" presId="urn:microsoft.com/office/officeart/2005/8/layout/radial6"/>
    <dgm:cxn modelId="{4CC235DE-2937-4107-9B68-B4DE66A3DD7A}" type="presParOf" srcId="{4D276449-BFFD-4265-9136-EA365156C6C6}" destId="{F6993AB3-6735-47BA-ACB2-CBF39EE54D4D}" srcOrd="4" destOrd="0" presId="urn:microsoft.com/office/officeart/2005/8/layout/radial6"/>
    <dgm:cxn modelId="{29ADBF94-9BFD-4505-8A53-A7B45E39E75B}" type="presParOf" srcId="{4D276449-BFFD-4265-9136-EA365156C6C6}" destId="{E4051FA2-6B20-49E7-99F2-1C6467A3D947}" srcOrd="5" destOrd="0" presId="urn:microsoft.com/office/officeart/2005/8/layout/radial6"/>
    <dgm:cxn modelId="{CF15CB41-BE59-43BD-A31C-8C4BD01897CD}" type="presParOf" srcId="{4D276449-BFFD-4265-9136-EA365156C6C6}" destId="{3ABB9463-4E98-402A-88EC-BF8B6E0C5603}" srcOrd="6" destOrd="0" presId="urn:microsoft.com/office/officeart/2005/8/layout/radial6"/>
    <dgm:cxn modelId="{2E23ED6A-EF5A-4977-B0FE-3BC607215F81}" type="presParOf" srcId="{4D276449-BFFD-4265-9136-EA365156C6C6}" destId="{895D9324-64B4-451D-B3C5-FF8DEE791FC6}" srcOrd="7" destOrd="0" presId="urn:microsoft.com/office/officeart/2005/8/layout/radial6"/>
    <dgm:cxn modelId="{07A57C8A-3349-4EE1-AC6F-05ACBE58AFD3}" type="presParOf" srcId="{4D276449-BFFD-4265-9136-EA365156C6C6}" destId="{B993A357-4F41-4FF0-8E52-4D13D61847EB}" srcOrd="8" destOrd="0" presId="urn:microsoft.com/office/officeart/2005/8/layout/radial6"/>
    <dgm:cxn modelId="{3925B311-27A9-4E0B-8228-18BC16B4C58D}" type="presParOf" srcId="{4D276449-BFFD-4265-9136-EA365156C6C6}" destId="{4B920C5C-E1DB-4331-912C-A33F95348D6C}" srcOrd="9" destOrd="0" presId="urn:microsoft.com/office/officeart/2005/8/layout/radial6"/>
    <dgm:cxn modelId="{3F74B5F5-556E-4502-B386-8B747CFE7E9C}" type="presParOf" srcId="{4D276449-BFFD-4265-9136-EA365156C6C6}" destId="{0D17EE40-09F3-4A0B-B7B5-374587787542}" srcOrd="10" destOrd="0" presId="urn:microsoft.com/office/officeart/2005/8/layout/radial6"/>
    <dgm:cxn modelId="{087E2BC0-42D1-4E4D-9927-7C773498CE3F}" type="presParOf" srcId="{4D276449-BFFD-4265-9136-EA365156C6C6}" destId="{9ED2E9EC-71FB-435E-929A-2BB9C57FB12C}" srcOrd="11" destOrd="0" presId="urn:microsoft.com/office/officeart/2005/8/layout/radial6"/>
    <dgm:cxn modelId="{C7FA801C-B31B-4A1C-A450-B4B549A5946C}" type="presParOf" srcId="{4D276449-BFFD-4265-9136-EA365156C6C6}" destId="{D7C42937-11A8-4A75-8CF5-7BDC41F3CD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42937-11A8-4A75-8CF5-7BDC41F3CDE2}">
      <dsp:nvSpPr>
        <dsp:cNvPr id="0" name=""/>
        <dsp:cNvSpPr/>
      </dsp:nvSpPr>
      <dsp:spPr>
        <a:xfrm>
          <a:off x="1371410" y="495645"/>
          <a:ext cx="3645114" cy="3645114"/>
        </a:xfrm>
        <a:prstGeom prst="blockArc">
          <a:avLst>
            <a:gd name="adj1" fmla="val 10657377"/>
            <a:gd name="adj2" fmla="val 17024745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20C5C-E1DB-4331-912C-A33F95348D6C}">
      <dsp:nvSpPr>
        <dsp:cNvPr id="0" name=""/>
        <dsp:cNvSpPr/>
      </dsp:nvSpPr>
      <dsp:spPr>
        <a:xfrm>
          <a:off x="1372725" y="597300"/>
          <a:ext cx="3645114" cy="3645114"/>
        </a:xfrm>
        <a:prstGeom prst="blockArc">
          <a:avLst>
            <a:gd name="adj1" fmla="val 4577868"/>
            <a:gd name="adj2" fmla="val 10853716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B9463-4E98-402A-88EC-BF8B6E0C5603}">
      <dsp:nvSpPr>
        <dsp:cNvPr id="0" name=""/>
        <dsp:cNvSpPr/>
      </dsp:nvSpPr>
      <dsp:spPr>
        <a:xfrm>
          <a:off x="2134690" y="579452"/>
          <a:ext cx="3645114" cy="3645114"/>
        </a:xfrm>
        <a:prstGeom prst="blockArc">
          <a:avLst>
            <a:gd name="adj1" fmla="val 21451108"/>
            <a:gd name="adj2" fmla="val 6061118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D2F3-CCB0-4A17-9231-D5CC9C198114}">
      <dsp:nvSpPr>
        <dsp:cNvPr id="0" name=""/>
        <dsp:cNvSpPr/>
      </dsp:nvSpPr>
      <dsp:spPr>
        <a:xfrm>
          <a:off x="2133060" y="514130"/>
          <a:ext cx="3645114" cy="3645114"/>
        </a:xfrm>
        <a:prstGeom prst="blockArc">
          <a:avLst>
            <a:gd name="adj1" fmla="val 15542090"/>
            <a:gd name="adj2" fmla="val 21577292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8904-B7F6-495D-9D97-614F72D88DF4}">
      <dsp:nvSpPr>
        <dsp:cNvPr id="0" name=""/>
        <dsp:cNvSpPr/>
      </dsp:nvSpPr>
      <dsp:spPr>
        <a:xfrm>
          <a:off x="2778121" y="1530325"/>
          <a:ext cx="1677730" cy="167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rial Nova" panose="020B0504020202020204" pitchFamily="34" charset="0"/>
            </a:rPr>
            <a:t>Target Audience</a:t>
          </a:r>
        </a:p>
      </dsp:txBody>
      <dsp:txXfrm>
        <a:off x="3023819" y="1776023"/>
        <a:ext cx="1186334" cy="1186334"/>
      </dsp:txXfrm>
    </dsp:sp>
    <dsp:sp modelId="{F7654429-42A0-4E33-A130-CB365D54CE27}">
      <dsp:nvSpPr>
        <dsp:cNvPr id="0" name=""/>
        <dsp:cNvSpPr/>
      </dsp:nvSpPr>
      <dsp:spPr>
        <a:xfrm>
          <a:off x="2633881" y="1706"/>
          <a:ext cx="1966211" cy="11744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Nova" panose="020B0604020202020204" pitchFamily="34" charset="0"/>
            </a:rPr>
            <a:t>Foodies</a:t>
          </a:r>
        </a:p>
      </dsp:txBody>
      <dsp:txXfrm>
        <a:off x="2921826" y="173695"/>
        <a:ext cx="1390321" cy="830433"/>
      </dsp:txXfrm>
    </dsp:sp>
    <dsp:sp modelId="{F6993AB3-6735-47BA-ACB2-CBF39EE54D4D}">
      <dsp:nvSpPr>
        <dsp:cNvPr id="0" name=""/>
        <dsp:cNvSpPr/>
      </dsp:nvSpPr>
      <dsp:spPr>
        <a:xfrm>
          <a:off x="4683872" y="1737723"/>
          <a:ext cx="2103969" cy="1174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Nova" panose="020B0504020202020204" pitchFamily="34" charset="0"/>
            </a:rPr>
            <a:t>Beer Aficionados</a:t>
          </a:r>
        </a:p>
      </dsp:txBody>
      <dsp:txXfrm>
        <a:off x="4991991" y="1909712"/>
        <a:ext cx="1487731" cy="830433"/>
      </dsp:txXfrm>
    </dsp:sp>
    <dsp:sp modelId="{895D9324-64B4-451D-B3C5-FF8DEE791FC6}">
      <dsp:nvSpPr>
        <dsp:cNvPr id="0" name=""/>
        <dsp:cNvSpPr/>
      </dsp:nvSpPr>
      <dsp:spPr>
        <a:xfrm>
          <a:off x="2633881" y="3562263"/>
          <a:ext cx="1966211" cy="11744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Nova" panose="020B0504020202020204" pitchFamily="34" charset="0"/>
            </a:rPr>
            <a:t>Wanderers</a:t>
          </a:r>
        </a:p>
      </dsp:txBody>
      <dsp:txXfrm>
        <a:off x="2921826" y="3734252"/>
        <a:ext cx="1390321" cy="830433"/>
      </dsp:txXfrm>
    </dsp:sp>
    <dsp:sp modelId="{0D17EE40-09F3-4A0B-B7B5-374587787542}">
      <dsp:nvSpPr>
        <dsp:cNvPr id="0" name=""/>
        <dsp:cNvSpPr/>
      </dsp:nvSpPr>
      <dsp:spPr>
        <a:xfrm>
          <a:off x="432115" y="1804835"/>
          <a:ext cx="1966211" cy="11744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Nova" panose="020B0504020202020204" pitchFamily="34" charset="0"/>
            </a:rPr>
            <a:t>Oenophiles</a:t>
          </a:r>
        </a:p>
      </dsp:txBody>
      <dsp:txXfrm>
        <a:off x="720060" y="1976824"/>
        <a:ext cx="1390321" cy="83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8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3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0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81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3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6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70C5-D9D9-4465-89AC-42656E18F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Poppin’ Portland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338B0-D56E-40D1-AB7C-25ABF51DA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9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Nova Light" panose="020B0604020202020204" pitchFamily="34" charset="0"/>
              </a:rPr>
              <a:t>MVP Summary</a:t>
            </a:r>
          </a:p>
          <a:p>
            <a:r>
              <a:rPr lang="en-US" sz="2800" dirty="0">
                <a:latin typeface="Arial Nova Light" panose="020B0604020202020204" pitchFamily="34" charset="0"/>
              </a:rPr>
              <a:t>Scope Adjustments</a:t>
            </a:r>
          </a:p>
          <a:p>
            <a:r>
              <a:rPr lang="en-US" sz="2800" dirty="0">
                <a:latin typeface="Arial Nova Light" panose="020B0604020202020204" pitchFamily="34" charset="0"/>
              </a:rPr>
              <a:t>Current State</a:t>
            </a:r>
          </a:p>
          <a:p>
            <a:r>
              <a:rPr lang="en-US" sz="2800" dirty="0">
                <a:latin typeface="Arial Nova Light" panose="020B0604020202020204" pitchFamily="34" charset="0"/>
              </a:rPr>
              <a:t>Product Development Timeline</a:t>
            </a:r>
          </a:p>
        </p:txBody>
      </p:sp>
    </p:spTree>
    <p:extLst>
      <p:ext uri="{BB962C8B-B14F-4D97-AF65-F5344CB8AC3E}">
        <p14:creationId xmlns:p14="http://schemas.microsoft.com/office/powerpoint/2010/main" val="165028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BD2442-C253-46F5-80AB-4ED5F16222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949572"/>
              </p:ext>
            </p:extLst>
          </p:nvPr>
        </p:nvGraphicFramePr>
        <p:xfrm>
          <a:off x="2103964" y="1784331"/>
          <a:ext cx="7302853" cy="47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Hexagon 8">
            <a:extLst>
              <a:ext uri="{FF2B5EF4-FFF2-40B4-BE49-F238E27FC236}">
                <a16:creationId xmlns:a16="http://schemas.microsoft.com/office/drawing/2014/main" id="{5AEDA502-C8FE-46DB-BDBC-3FBDCE8614AB}"/>
              </a:ext>
            </a:extLst>
          </p:cNvPr>
          <p:cNvSpPr/>
          <p:nvPr/>
        </p:nvSpPr>
        <p:spPr>
          <a:xfrm rot="13879530">
            <a:off x="6884364" y="4816545"/>
            <a:ext cx="1554480" cy="155448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 Nova" panose="020B0504020202020204" pitchFamily="34" charset="0"/>
              </a:rPr>
              <a:t>I’m new to town!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MVP Summary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EB9F400-37CC-45C8-BE48-8792BE86DBCA}"/>
              </a:ext>
            </a:extLst>
          </p:cNvPr>
          <p:cNvSpPr/>
          <p:nvPr/>
        </p:nvSpPr>
        <p:spPr>
          <a:xfrm rot="16200000">
            <a:off x="1018460" y="3852397"/>
            <a:ext cx="2011680" cy="3328952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 Nova" panose="020B0504020202020204" pitchFamily="34" charset="0"/>
              </a:rPr>
              <a:t>I want to try something new, but don’t know where to look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BE7BAFD-1395-4F34-8D1A-33BA1D5E667A}"/>
              </a:ext>
            </a:extLst>
          </p:cNvPr>
          <p:cNvSpPr/>
          <p:nvPr/>
        </p:nvSpPr>
        <p:spPr>
          <a:xfrm rot="18385210">
            <a:off x="6900181" y="1946321"/>
            <a:ext cx="1280160" cy="128016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I’m Bored…</a:t>
            </a:r>
          </a:p>
        </p:txBody>
      </p:sp>
    </p:spTree>
    <p:extLst>
      <p:ext uri="{BB962C8B-B14F-4D97-AF65-F5344CB8AC3E}">
        <p14:creationId xmlns:p14="http://schemas.microsoft.com/office/powerpoint/2010/main" val="43657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508" y="1286325"/>
            <a:ext cx="7519384" cy="42853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latin typeface="Arial Black" panose="020B0A04020102020204" pitchFamily="34" charset="0"/>
              </a:rPr>
              <a:t>In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55C57-955B-4C79-939D-376DEEF6855A}"/>
              </a:ext>
            </a:extLst>
          </p:cNvPr>
          <p:cNvSpPr txBox="1"/>
          <p:nvPr/>
        </p:nvSpPr>
        <p:spPr>
          <a:xfrm rot="20968645">
            <a:off x="1711329" y="1566922"/>
            <a:ext cx="315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Emphasize Locations by Geolocated </a:t>
            </a:r>
            <a:r>
              <a:rPr lang="en-US" b="1" dirty="0">
                <a:latin typeface="Arial Nova" panose="020B0504020202020204" pitchFamily="34" charset="0"/>
              </a:rPr>
              <a:t>Social Media </a:t>
            </a:r>
            <a:r>
              <a:rPr lang="en-US" dirty="0">
                <a:latin typeface="Arial Nova" panose="020B0504020202020204" pitchFamily="34" charset="0"/>
              </a:rPr>
              <a:t>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DA861-6345-4C9C-B491-A2CF25579063}"/>
              </a:ext>
            </a:extLst>
          </p:cNvPr>
          <p:cNvSpPr txBox="1"/>
          <p:nvPr/>
        </p:nvSpPr>
        <p:spPr>
          <a:xfrm>
            <a:off x="5140000" y="1453661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Breweries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49540-1A66-4D5D-BD35-79DD0C96EE1F}"/>
              </a:ext>
            </a:extLst>
          </p:cNvPr>
          <p:cNvSpPr txBox="1"/>
          <p:nvPr/>
        </p:nvSpPr>
        <p:spPr>
          <a:xfrm>
            <a:off x="5140000" y="1715276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74E78-64A9-4F03-8F81-637212C37448}"/>
              </a:ext>
            </a:extLst>
          </p:cNvPr>
          <p:cNvSpPr txBox="1"/>
          <p:nvPr/>
        </p:nvSpPr>
        <p:spPr>
          <a:xfrm>
            <a:off x="5140000" y="1990329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Dispensaries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B4747-512D-456A-996E-0CB0760DB884}"/>
              </a:ext>
            </a:extLst>
          </p:cNvPr>
          <p:cNvSpPr txBox="1"/>
          <p:nvPr/>
        </p:nvSpPr>
        <p:spPr>
          <a:xfrm>
            <a:off x="5140000" y="2251944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Restaurants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3CBAC-0FE0-4990-8B00-D40D73322EAB}"/>
              </a:ext>
            </a:extLst>
          </p:cNvPr>
          <p:cNvSpPr txBox="1"/>
          <p:nvPr/>
        </p:nvSpPr>
        <p:spPr>
          <a:xfrm>
            <a:off x="5140000" y="2526997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Hikes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241C6-3C98-4B63-85EA-E34F137FEEB0}"/>
              </a:ext>
            </a:extLst>
          </p:cNvPr>
          <p:cNvSpPr txBox="1"/>
          <p:nvPr/>
        </p:nvSpPr>
        <p:spPr>
          <a:xfrm rot="1188392">
            <a:off x="6553357" y="1851829"/>
            <a:ext cx="31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ova" panose="020B0504020202020204" pitchFamily="34" charset="0"/>
              </a:rPr>
              <a:t>Filter location type </a:t>
            </a:r>
            <a:r>
              <a:rPr lang="en-US" dirty="0">
                <a:latin typeface="Arial Nova" panose="020B0504020202020204" pitchFamily="34" charset="0"/>
              </a:rPr>
              <a:t>on button click 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B8F33-7133-45C9-8EBE-3E56E9904C00}"/>
              </a:ext>
            </a:extLst>
          </p:cNvPr>
          <p:cNvSpPr txBox="1"/>
          <p:nvPr/>
        </p:nvSpPr>
        <p:spPr>
          <a:xfrm rot="646406">
            <a:off x="1860216" y="3932572"/>
            <a:ext cx="427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Aggregate social media traffic associated with each location for user reference (</a:t>
            </a:r>
            <a:r>
              <a:rPr lang="en-US" b="1" dirty="0">
                <a:latin typeface="Arial Nova" panose="020B0504020202020204" pitchFamily="34" charset="0"/>
              </a:rPr>
              <a:t>Insta, Twitter</a:t>
            </a:r>
            <a:r>
              <a:rPr lang="en-US" dirty="0">
                <a:latin typeface="Arial Nova" panose="020B0504020202020204" pitchFamily="34" charset="0"/>
              </a:rPr>
              <a:t>, etc.)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66C11-70C4-432F-AD8F-C03CB0949F73}"/>
              </a:ext>
            </a:extLst>
          </p:cNvPr>
          <p:cNvSpPr txBox="1"/>
          <p:nvPr/>
        </p:nvSpPr>
        <p:spPr>
          <a:xfrm>
            <a:off x="1653572" y="5063102"/>
            <a:ext cx="31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Embedded </a:t>
            </a:r>
            <a:r>
              <a:rPr lang="en-US" b="1" dirty="0">
                <a:latin typeface="Arial Nova" panose="020B0504020202020204" pitchFamily="34" charset="0"/>
              </a:rPr>
              <a:t>Google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C763-9CF0-4F1D-BD8F-CFCE893E89E7}"/>
              </a:ext>
            </a:extLst>
          </p:cNvPr>
          <p:cNvSpPr txBox="1"/>
          <p:nvPr/>
        </p:nvSpPr>
        <p:spPr>
          <a:xfrm>
            <a:off x="1906198" y="2829410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Pull </a:t>
            </a:r>
            <a:r>
              <a:rPr lang="en-US" b="1" dirty="0">
                <a:latin typeface="Arial Nova" panose="020B0504020202020204" pitchFamily="34" charset="0"/>
              </a:rPr>
              <a:t>Yelp</a:t>
            </a:r>
            <a:r>
              <a:rPr lang="en-US" dirty="0">
                <a:latin typeface="Arial Nova" panose="020B0504020202020204" pitchFamily="34" charset="0"/>
              </a:rPr>
              <a:t> 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12C14-D755-4D00-AAEB-C7EA8C4780E1}"/>
              </a:ext>
            </a:extLst>
          </p:cNvPr>
          <p:cNvSpPr txBox="1"/>
          <p:nvPr/>
        </p:nvSpPr>
        <p:spPr>
          <a:xfrm rot="20012001">
            <a:off x="5784644" y="4039585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Search</a:t>
            </a:r>
            <a:r>
              <a:rPr lang="en-US" dirty="0"/>
              <a:t> Functionality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614F6-32B2-4894-BCA6-8037B43966E5}"/>
              </a:ext>
            </a:extLst>
          </p:cNvPr>
          <p:cNvSpPr txBox="1"/>
          <p:nvPr/>
        </p:nvSpPr>
        <p:spPr>
          <a:xfrm rot="1692744">
            <a:off x="7064738" y="3027976"/>
            <a:ext cx="22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Custom Pin </a:t>
            </a:r>
            <a:r>
              <a:rPr lang="en-US" dirty="0"/>
              <a:t>Icons by Location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60EB1C-B034-43DC-BF9A-30FA02DCC149}"/>
              </a:ext>
            </a:extLst>
          </p:cNvPr>
          <p:cNvSpPr txBox="1"/>
          <p:nvPr/>
        </p:nvSpPr>
        <p:spPr>
          <a:xfrm rot="641581">
            <a:off x="7149954" y="4601483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Route</a:t>
            </a:r>
            <a:r>
              <a:rPr lang="en-US" dirty="0"/>
              <a:t> to Location</a:t>
            </a:r>
          </a:p>
        </p:txBody>
      </p:sp>
    </p:spTree>
    <p:extLst>
      <p:ext uri="{BB962C8B-B14F-4D97-AF65-F5344CB8AC3E}">
        <p14:creationId xmlns:p14="http://schemas.microsoft.com/office/powerpoint/2010/main" val="9835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13893 -0.19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13529 0.257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12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00456 0.2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12839 -0.216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-10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02396 -0.32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17877 -0.24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Change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During API research, the team determined that social media aggregation in the allotted timeline was not feasible.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Twitter and Instagram APIs required application approval prior to use. </a:t>
            </a:r>
            <a:br>
              <a:rPr lang="en-US" dirty="0"/>
            </a:br>
            <a:r>
              <a:rPr lang="en-US" dirty="0"/>
              <a:t>Applications were submitted, but approval lead time was unknown.</a:t>
            </a:r>
          </a:p>
          <a:p>
            <a:pPr>
              <a:lnSpc>
                <a:spcPct val="150000"/>
              </a:lnSpc>
            </a:pPr>
            <a:r>
              <a:rPr lang="en-US" dirty="0"/>
              <a:t>Instead of aggregating all social media, we were able to find a way to embed a Twitter timeline that dynamically pulls the location’s twitter feed based on the pin selected by the user.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Assumes location has a social media presence on Twitter.</a:t>
            </a:r>
          </a:p>
        </p:txBody>
      </p:sp>
    </p:spTree>
    <p:extLst>
      <p:ext uri="{BB962C8B-B14F-4D97-AF65-F5344CB8AC3E}">
        <p14:creationId xmlns:p14="http://schemas.microsoft.com/office/powerpoint/2010/main" val="54802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Brewery and Winery Locations active</a:t>
            </a:r>
          </a:p>
          <a:p>
            <a:r>
              <a:rPr lang="en-US" dirty="0"/>
              <a:t>Embedded Google Maps</a:t>
            </a:r>
          </a:p>
          <a:p>
            <a:r>
              <a:rPr lang="en-US" dirty="0" err="1"/>
              <a:t>InfoWindow</a:t>
            </a:r>
            <a:r>
              <a:rPr lang="en-US" dirty="0"/>
              <a:t> on Marker click event</a:t>
            </a:r>
          </a:p>
          <a:p>
            <a:r>
              <a:rPr lang="en-US" dirty="0"/>
              <a:t>Yelp Rating API call</a:t>
            </a:r>
          </a:p>
          <a:p>
            <a:r>
              <a:rPr lang="en-US" dirty="0"/>
              <a:t>Firebase DB for collection Locations</a:t>
            </a:r>
          </a:p>
          <a:p>
            <a:r>
              <a:rPr lang="en-US" dirty="0"/>
              <a:t>Custom Icons by Location Type</a:t>
            </a:r>
          </a:p>
          <a:p>
            <a:r>
              <a:rPr lang="en-US" dirty="0"/>
              <a:t>Filter Location Type Visibility on button click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1704-4B24-490B-BE56-F775DD562AAA}"/>
              </a:ext>
            </a:extLst>
          </p:cNvPr>
          <p:cNvSpPr txBox="1"/>
          <p:nvPr/>
        </p:nvSpPr>
        <p:spPr>
          <a:xfrm>
            <a:off x="7198322" y="1828800"/>
            <a:ext cx="38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9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phone">
            <a:extLst>
              <a:ext uri="{FF2B5EF4-FFF2-40B4-BE49-F238E27FC236}">
                <a16:creationId xmlns:a16="http://schemas.microsoft.com/office/drawing/2014/main" id="{E1FF11C3-3648-41F7-9AAE-19186D382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r="9495"/>
          <a:stretch/>
        </p:blipFill>
        <p:spPr bwMode="auto">
          <a:xfrm>
            <a:off x="2388495" y="2965208"/>
            <a:ext cx="415585" cy="8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43EE5-4EFE-4C03-94BD-98530BF80282}"/>
              </a:ext>
            </a:extLst>
          </p:cNvPr>
          <p:cNvCxnSpPr>
            <a:cxnSpLocks/>
          </p:cNvCxnSpPr>
          <p:nvPr/>
        </p:nvCxnSpPr>
        <p:spPr>
          <a:xfrm>
            <a:off x="1319134" y="3964106"/>
            <a:ext cx="1536965" cy="0"/>
          </a:xfrm>
          <a:prstGeom prst="line">
            <a:avLst/>
          </a:prstGeom>
          <a:ln w="762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0331C7-5D03-4AAE-87D7-0D3B9BF8894D}"/>
              </a:ext>
            </a:extLst>
          </p:cNvPr>
          <p:cNvCxnSpPr>
            <a:cxnSpLocks/>
          </p:cNvCxnSpPr>
          <p:nvPr/>
        </p:nvCxnSpPr>
        <p:spPr>
          <a:xfrm>
            <a:off x="2553168" y="3964106"/>
            <a:ext cx="7741546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0CDCD7E-C13E-41E6-9DE5-4ED857B66AE6}"/>
              </a:ext>
            </a:extLst>
          </p:cNvPr>
          <p:cNvSpPr/>
          <p:nvPr/>
        </p:nvSpPr>
        <p:spPr>
          <a:xfrm>
            <a:off x="248198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31E2A7-E4CC-484E-BD6A-DF3DB18B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Product Development Road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B9BE5-6DB2-420B-A549-9BF7F24DA2C8}"/>
              </a:ext>
            </a:extLst>
          </p:cNvPr>
          <p:cNvSpPr txBox="1"/>
          <p:nvPr/>
        </p:nvSpPr>
        <p:spPr>
          <a:xfrm>
            <a:off x="1581984" y="4192706"/>
            <a:ext cx="194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Near Future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1FE652-A39D-4F55-A634-FE70A111F940}"/>
              </a:ext>
            </a:extLst>
          </p:cNvPr>
          <p:cNvSpPr/>
          <p:nvPr/>
        </p:nvSpPr>
        <p:spPr>
          <a:xfrm>
            <a:off x="498034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81425-CE81-4E99-A412-51ABC45FC86A}"/>
              </a:ext>
            </a:extLst>
          </p:cNvPr>
          <p:cNvSpPr txBox="1"/>
          <p:nvPr/>
        </p:nvSpPr>
        <p:spPr>
          <a:xfrm>
            <a:off x="4543552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Q3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DBADC9-C9F7-4CB3-8202-20871A212AA8}"/>
              </a:ext>
            </a:extLst>
          </p:cNvPr>
          <p:cNvSpPr/>
          <p:nvPr/>
        </p:nvSpPr>
        <p:spPr>
          <a:xfrm>
            <a:off x="7567710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D5334-9E39-4BAA-BAF3-0ABAE11C46F7}"/>
              </a:ext>
            </a:extLst>
          </p:cNvPr>
          <p:cNvSpPr txBox="1"/>
          <p:nvPr/>
        </p:nvSpPr>
        <p:spPr>
          <a:xfrm>
            <a:off x="7130914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Q4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AC8CA-BC97-44A9-B0BB-20DBA8C3A80F}"/>
              </a:ext>
            </a:extLst>
          </p:cNvPr>
          <p:cNvSpPr txBox="1"/>
          <p:nvPr/>
        </p:nvSpPr>
        <p:spPr>
          <a:xfrm>
            <a:off x="2804080" y="2965208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Responsiveness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4F0DD-51FB-452F-9408-F843A6B1D80A}"/>
              </a:ext>
            </a:extLst>
          </p:cNvPr>
          <p:cNvGrpSpPr>
            <a:grpSpLocks noChangeAspect="1"/>
          </p:cNvGrpSpPr>
          <p:nvPr/>
        </p:nvGrpSpPr>
        <p:grpSpPr>
          <a:xfrm>
            <a:off x="7001206" y="3543847"/>
            <a:ext cx="1231900" cy="213762"/>
            <a:chOff x="3777129" y="2348753"/>
            <a:chExt cx="2235200" cy="387856"/>
          </a:xfrm>
        </p:grpSpPr>
        <p:pic>
          <p:nvPicPr>
            <p:cNvPr id="1028" name="Picture 4" descr="Image result for search bar">
              <a:extLst>
                <a:ext uri="{FF2B5EF4-FFF2-40B4-BE49-F238E27FC236}">
                  <a16:creationId xmlns:a16="http://schemas.microsoft.com/office/drawing/2014/main" id="{1940C292-66F7-4651-9148-F015F1C12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3" t="41850" r="17735" b="48738"/>
            <a:stretch/>
          </p:blipFill>
          <p:spPr bwMode="auto">
            <a:xfrm>
              <a:off x="5570076" y="2429193"/>
              <a:ext cx="323031" cy="25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CAC8E08-E87D-41A8-A878-B0046A2BB2E5}"/>
                </a:ext>
              </a:extLst>
            </p:cNvPr>
            <p:cNvSpPr/>
            <p:nvPr/>
          </p:nvSpPr>
          <p:spPr>
            <a:xfrm>
              <a:off x="3777129" y="2348753"/>
              <a:ext cx="2235200" cy="387856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EA3841-4889-4D14-BB71-E466DF55BC73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56" y="2414494"/>
              <a:ext cx="0" cy="245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DB644-784E-4048-A750-0017BD294516}"/>
              </a:ext>
            </a:extLst>
          </p:cNvPr>
          <p:cNvSpPr txBox="1"/>
          <p:nvPr/>
        </p:nvSpPr>
        <p:spPr>
          <a:xfrm>
            <a:off x="8253931" y="3459527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Functionality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6487FB-7654-42A8-8622-E488378C240F}"/>
              </a:ext>
            </a:extLst>
          </p:cNvPr>
          <p:cNvGrpSpPr/>
          <p:nvPr/>
        </p:nvGrpSpPr>
        <p:grpSpPr>
          <a:xfrm>
            <a:off x="4859481" y="2372228"/>
            <a:ext cx="470334" cy="1400810"/>
            <a:chOff x="4859481" y="2372228"/>
            <a:chExt cx="470334" cy="1400810"/>
          </a:xfrm>
        </p:grpSpPr>
        <p:pic>
          <p:nvPicPr>
            <p:cNvPr id="1038" name="Picture 14" descr="Image result for food icon png">
              <a:extLst>
                <a:ext uri="{FF2B5EF4-FFF2-40B4-BE49-F238E27FC236}">
                  <a16:creationId xmlns:a16="http://schemas.microsoft.com/office/drawing/2014/main" id="{E6BE8C2B-07EC-44DD-8A14-88F3CE09E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87" y="3403716"/>
              <a:ext cx="369322" cy="3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hike icon png">
              <a:extLst>
                <a:ext uri="{FF2B5EF4-FFF2-40B4-BE49-F238E27FC236}">
                  <a16:creationId xmlns:a16="http://schemas.microsoft.com/office/drawing/2014/main" id="{114F5792-A87A-46FF-B0F8-F095D33F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765" y="2372228"/>
              <a:ext cx="464050" cy="46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weed icon png">
              <a:extLst>
                <a:ext uri="{FF2B5EF4-FFF2-40B4-BE49-F238E27FC236}">
                  <a16:creationId xmlns:a16="http://schemas.microsoft.com/office/drawing/2014/main" id="{C280F799-F7A9-4CA7-BDC4-2023F226B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481" y="2868646"/>
              <a:ext cx="470334" cy="47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1A5726D-B497-456E-B10F-C2E83597D271}"/>
              </a:ext>
            </a:extLst>
          </p:cNvPr>
          <p:cNvSpPr txBox="1"/>
          <p:nvPr/>
        </p:nvSpPr>
        <p:spPr>
          <a:xfrm>
            <a:off x="5247343" y="2361901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Location Types</a:t>
            </a:r>
          </a:p>
        </p:txBody>
      </p:sp>
      <p:pic>
        <p:nvPicPr>
          <p:cNvPr id="1046" name="Picture 22" descr="Image result for ux png">
            <a:extLst>
              <a:ext uri="{FF2B5EF4-FFF2-40B4-BE49-F238E27FC236}">
                <a16:creationId xmlns:a16="http://schemas.microsoft.com/office/drawing/2014/main" id="{2CB24326-864D-4AFD-AA33-F02D6853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28" y="2300818"/>
            <a:ext cx="1135655" cy="113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33D174-D0AA-406E-BFA1-F7C3B4CC7A42}"/>
              </a:ext>
            </a:extLst>
          </p:cNvPr>
          <p:cNvSpPr txBox="1"/>
          <p:nvPr/>
        </p:nvSpPr>
        <p:spPr>
          <a:xfrm>
            <a:off x="8254386" y="2458382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UX Development</a:t>
            </a:r>
          </a:p>
        </p:txBody>
      </p:sp>
    </p:spTree>
    <p:extLst>
      <p:ext uri="{BB962C8B-B14F-4D97-AF65-F5344CB8AC3E}">
        <p14:creationId xmlns:p14="http://schemas.microsoft.com/office/powerpoint/2010/main" val="28252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9" grpId="0"/>
      <p:bldP spid="29" grpId="1"/>
      <p:bldP spid="39" grpId="0"/>
      <p:bldP spid="39" grpId="1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34FAFB-7760-4E23-8BA8-079FF96D9CB3}"/>
              </a:ext>
            </a:extLst>
          </p:cNvPr>
          <p:cNvSpPr/>
          <p:nvPr/>
        </p:nvSpPr>
        <p:spPr>
          <a:xfrm>
            <a:off x="10972800" y="-197427"/>
            <a:ext cx="1518398" cy="758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CAAF7-3C9B-4B7A-A653-93B3DAB5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9094" y="0"/>
            <a:ext cx="1279109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085743-E7BA-4502-80AF-3C1CF8CE0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11"/>
          <a:stretch/>
        </p:blipFill>
        <p:spPr>
          <a:xfrm>
            <a:off x="0" y="0"/>
            <a:ext cx="12228658" cy="5929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8C11D5-8104-492C-868A-5BF3CDE0D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80" r="32545"/>
          <a:stretch/>
        </p:blipFill>
        <p:spPr>
          <a:xfrm>
            <a:off x="-92528" y="592952"/>
            <a:ext cx="8374030" cy="5712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2E18C-6DFF-4943-A76B-EEE1819F8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8" t="880" r="-8"/>
          <a:stretch/>
        </p:blipFill>
        <p:spPr>
          <a:xfrm>
            <a:off x="8281501" y="592952"/>
            <a:ext cx="4039685" cy="57126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388A63-6D39-4BC8-9352-5D3ACF28A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78" t="19364" r="16724" b="15859"/>
          <a:stretch/>
        </p:blipFill>
        <p:spPr>
          <a:xfrm>
            <a:off x="8544042" y="1683762"/>
            <a:ext cx="1700668" cy="3733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395278-9B99-431D-84EB-F6B0F735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76" b="7"/>
          <a:stretch/>
        </p:blipFill>
        <p:spPr>
          <a:xfrm>
            <a:off x="0" y="6265048"/>
            <a:ext cx="12228658" cy="743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842E3-D5BD-4B19-AC5F-D1C7B6363083}"/>
              </a:ext>
            </a:extLst>
          </p:cNvPr>
          <p:cNvGrpSpPr/>
          <p:nvPr/>
        </p:nvGrpSpPr>
        <p:grpSpPr>
          <a:xfrm>
            <a:off x="223520" y="296476"/>
            <a:ext cx="2020105" cy="3539430"/>
            <a:chOff x="223520" y="296476"/>
            <a:chExt cx="2020105" cy="3539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A180E-3FF4-49DF-B6BD-972B79516136}"/>
                </a:ext>
              </a:extLst>
            </p:cNvPr>
            <p:cNvSpPr txBox="1"/>
            <p:nvPr/>
          </p:nvSpPr>
          <p:spPr>
            <a:xfrm>
              <a:off x="223520" y="724239"/>
              <a:ext cx="2020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 O P </a:t>
              </a:r>
              <a:r>
                <a:rPr lang="en-US" sz="28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 I N’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64943D-873B-4B48-8AB2-1CC9B8E3184D}"/>
                </a:ext>
              </a:extLst>
            </p:cNvPr>
            <p:cNvSpPr txBox="1"/>
            <p:nvPr/>
          </p:nvSpPr>
          <p:spPr>
            <a:xfrm>
              <a:off x="536409" y="296476"/>
              <a:ext cx="420308" cy="35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</a:p>
            <a:p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Britannic Bold" panose="020B0604020202020204" pitchFamily="34" charset="0"/>
              </a:endParaRP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R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T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L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A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N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D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9116AD-D7E4-4422-9CCA-F0E369428398}"/>
              </a:ext>
            </a:extLst>
          </p:cNvPr>
          <p:cNvSpPr/>
          <p:nvPr/>
        </p:nvSpPr>
        <p:spPr>
          <a:xfrm>
            <a:off x="284479" y="3967193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Breweries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35939-715B-4FC9-ACA0-31F0CF30E722}"/>
              </a:ext>
            </a:extLst>
          </p:cNvPr>
          <p:cNvSpPr/>
          <p:nvPr/>
        </p:nvSpPr>
        <p:spPr>
          <a:xfrm>
            <a:off x="289363" y="4560145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Wineries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9BFA1CD-D4EA-4653-B39B-2047F2131F46}"/>
              </a:ext>
            </a:extLst>
          </p:cNvPr>
          <p:cNvSpPr/>
          <p:nvPr/>
        </p:nvSpPr>
        <p:spPr>
          <a:xfrm>
            <a:off x="284478" y="5155074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Dispensaries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977635-E794-42C0-BB2F-A3C6358B0073}"/>
              </a:ext>
            </a:extLst>
          </p:cNvPr>
          <p:cNvSpPr/>
          <p:nvPr/>
        </p:nvSpPr>
        <p:spPr>
          <a:xfrm>
            <a:off x="284477" y="5746828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Eateries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FD964D-6B00-49E0-95BB-FA4A5FB1441A}"/>
              </a:ext>
            </a:extLst>
          </p:cNvPr>
          <p:cNvCxnSpPr/>
          <p:nvPr/>
        </p:nvCxnSpPr>
        <p:spPr>
          <a:xfrm>
            <a:off x="6508004" y="897569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580BD-3C6B-437E-82A1-D33964BCB309}"/>
              </a:ext>
            </a:extLst>
          </p:cNvPr>
          <p:cNvGrpSpPr/>
          <p:nvPr/>
        </p:nvGrpSpPr>
        <p:grpSpPr>
          <a:xfrm>
            <a:off x="2468319" y="835863"/>
            <a:ext cx="4773953" cy="350041"/>
            <a:chOff x="2468319" y="835863"/>
            <a:chExt cx="4773953" cy="3500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DC9CAAB-85BC-4BC5-BADA-08CDF8C6D088}"/>
                </a:ext>
              </a:extLst>
            </p:cNvPr>
            <p:cNvSpPr/>
            <p:nvPr/>
          </p:nvSpPr>
          <p:spPr>
            <a:xfrm>
              <a:off x="2468319" y="835863"/>
              <a:ext cx="4773953" cy="350041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7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Image result for magnifying glass icon png">
              <a:extLst>
                <a:ext uri="{FF2B5EF4-FFF2-40B4-BE49-F238E27FC236}">
                  <a16:creationId xmlns:a16="http://schemas.microsoft.com/office/drawing/2014/main" id="{D84FDFB6-6A70-4DF4-9354-C4FD68649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028" y="863026"/>
              <a:ext cx="295713" cy="295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50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987 -0.19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96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Poppin Portland">
      <a:majorFont>
        <a:latin typeface="Arial Black"/>
        <a:ea typeface=""/>
        <a:cs typeface=""/>
      </a:majorFont>
      <a:minorFont>
        <a:latin typeface="Arial Nova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244</TotalTime>
  <Words>206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Arial Nova</vt:lpstr>
      <vt:lpstr>Arial Nova Light</vt:lpstr>
      <vt:lpstr>Britannic Bold</vt:lpstr>
      <vt:lpstr>Wingdings 2</vt:lpstr>
      <vt:lpstr>View</vt:lpstr>
      <vt:lpstr>Poppin’ Portland</vt:lpstr>
      <vt:lpstr>Agenda</vt:lpstr>
      <vt:lpstr>MVP Summary</vt:lpstr>
      <vt:lpstr>PowerPoint Presentation</vt:lpstr>
      <vt:lpstr>Scope Change Example</vt:lpstr>
      <vt:lpstr>Current State</vt:lpstr>
      <vt:lpstr>Product Development Road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Poppin’ Portland</dc:title>
  <dc:creator>Nick Meyers</dc:creator>
  <cp:lastModifiedBy>Rebecca Bompiani</cp:lastModifiedBy>
  <cp:revision>22</cp:revision>
  <dcterms:created xsi:type="dcterms:W3CDTF">2019-05-31T23:35:14Z</dcterms:created>
  <dcterms:modified xsi:type="dcterms:W3CDTF">2019-06-01T18:28:09Z</dcterms:modified>
</cp:coreProperties>
</file>